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handoutMasterIdLst>
    <p:handoutMasterId r:id="rId17"/>
  </p:handoutMasterIdLst>
  <p:sldIdLst>
    <p:sldId id="256" r:id="rId3"/>
    <p:sldId id="257" r:id="rId4"/>
    <p:sldId id="258" r:id="rId5"/>
    <p:sldId id="262" r:id="rId6"/>
    <p:sldId id="259" r:id="rId7"/>
    <p:sldId id="260" r:id="rId8"/>
    <p:sldId id="261" r:id="rId9"/>
    <p:sldId id="263" r:id="rId10"/>
    <p:sldId id="264"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handoutMaster" Target="handoutMasters/handoutMaster1.xml"/><Relationship Id="rId16" Type="http://schemas.openxmlformats.org/officeDocument/2006/relationships/notesMaster" Target="notesMasters/notesMaster1.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latin typeface="Trebuchet MS" panose="020B0603020202020204" charset="0"/>
              <a:ea typeface="Trebuchet MS" panose="020B0603020202020204" charset="0"/>
              <a:cs typeface="Trebuchet MS" panose="020B060302020202020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latin typeface="Trebuchet MS" panose="020B0603020202020204" charset="0"/>
                <a:ea typeface="Trebuchet MS" panose="020B0603020202020204" charset="0"/>
                <a:cs typeface="Trebuchet MS" panose="020B0603020202020204" charset="0"/>
              </a:rPr>
            </a:fld>
            <a:endParaRPr lang="en-US">
              <a:latin typeface="Trebuchet MS" panose="020B0603020202020204" charset="0"/>
              <a:ea typeface="Trebuchet MS" panose="020B0603020202020204" charset="0"/>
              <a:cs typeface="Trebuchet MS" panose="020B060302020202020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latin typeface="Trebuchet MS" panose="020B0603020202020204" charset="0"/>
              <a:ea typeface="Trebuchet MS" panose="020B0603020202020204" charset="0"/>
              <a:cs typeface="Trebuchet MS" panose="020B060302020202020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latin typeface="Trebuchet MS" panose="020B0603020202020204" charset="0"/>
                <a:ea typeface="Trebuchet MS" panose="020B0603020202020204" charset="0"/>
                <a:cs typeface="Trebuchet MS" panose="020B0603020202020204" charset="0"/>
              </a:rPr>
            </a:fld>
            <a:endParaRPr lang="en-US">
              <a:latin typeface="Trebuchet MS" panose="020B0603020202020204" charset="0"/>
              <a:ea typeface="Trebuchet MS" panose="020B0603020202020204" charset="0"/>
              <a:cs typeface="Trebuchet MS" panose="020B060302020202020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rebuchet MS" panose="020B0603020202020204" charset="0"/>
                <a:ea typeface="Trebuchet MS" panose="020B0603020202020204" charset="0"/>
                <a:cs typeface="Trebuchet MS" panose="020B060302020202020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rebuchet MS" panose="020B0603020202020204" charset="0"/>
                <a:ea typeface="Trebuchet MS" panose="020B0603020202020204" charset="0"/>
                <a:cs typeface="Trebuchet MS" panose="020B0603020202020204" charset="0"/>
              </a:defRPr>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rebuchet MS" panose="020B0603020202020204" charset="0"/>
                <a:ea typeface="Trebuchet MS" panose="020B0603020202020204" charset="0"/>
                <a:cs typeface="Trebuchet MS" panose="020B060302020202020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rebuchet MS" panose="020B0603020202020204" charset="0"/>
                <a:ea typeface="Trebuchet MS" panose="020B0603020202020204" charset="0"/>
                <a:cs typeface="Trebuchet MS" panose="020B0603020202020204" charset="0"/>
              </a:defRPr>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rebuchet MS" panose="020B0603020202020204" charset="0"/>
        <a:ea typeface="Trebuchet MS" panose="020B0603020202020204" charset="0"/>
        <a:cs typeface="Trebuchet MS" panose="020B0603020202020204" charset="0"/>
      </a:defRPr>
    </a:lvl1pPr>
    <a:lvl2pPr marL="457200" algn="l" defTabSz="914400" rtl="0" eaLnBrk="1" latinLnBrk="0" hangingPunct="1">
      <a:defRPr sz="1200" kern="1200">
        <a:solidFill>
          <a:schemeClr val="tx1"/>
        </a:solidFill>
        <a:latin typeface="Trebuchet MS" panose="020B0603020202020204" charset="0"/>
        <a:ea typeface="Trebuchet MS" panose="020B0603020202020204" charset="0"/>
        <a:cs typeface="Trebuchet MS" panose="020B0603020202020204" charset="0"/>
      </a:defRPr>
    </a:lvl2pPr>
    <a:lvl3pPr marL="914400" algn="l" defTabSz="914400" rtl="0" eaLnBrk="1" latinLnBrk="0" hangingPunct="1">
      <a:defRPr sz="1200" kern="1200">
        <a:solidFill>
          <a:schemeClr val="tx1"/>
        </a:solidFill>
        <a:latin typeface="Trebuchet MS" panose="020B0603020202020204" charset="0"/>
        <a:ea typeface="Trebuchet MS" panose="020B0603020202020204" charset="0"/>
        <a:cs typeface="Trebuchet MS" panose="020B0603020202020204" charset="0"/>
      </a:defRPr>
    </a:lvl3pPr>
    <a:lvl4pPr marL="1371600" algn="l" defTabSz="914400" rtl="0" eaLnBrk="1" latinLnBrk="0" hangingPunct="1">
      <a:defRPr sz="1200" kern="1200">
        <a:solidFill>
          <a:schemeClr val="tx1"/>
        </a:solidFill>
        <a:latin typeface="Trebuchet MS" panose="020B0603020202020204" charset="0"/>
        <a:ea typeface="Trebuchet MS" panose="020B0603020202020204" charset="0"/>
        <a:cs typeface="Trebuchet MS" panose="020B0603020202020204" charset="0"/>
      </a:defRPr>
    </a:lvl4pPr>
    <a:lvl5pPr marL="1828800" algn="l" defTabSz="914400" rtl="0" eaLnBrk="1" latinLnBrk="0" hangingPunct="1">
      <a:defRPr sz="1200" kern="1200">
        <a:solidFill>
          <a:schemeClr val="tx1"/>
        </a:solidFill>
        <a:latin typeface="Trebuchet MS" panose="020B0603020202020204" charset="0"/>
        <a:ea typeface="Trebuchet MS" panose="020B0603020202020204" charset="0"/>
        <a:cs typeface="Trebuchet MS" panose="020B060302020202020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rebuchet MS" panose="020B0603020202020204" charset="0"/>
                <a:ea typeface="Trebuchet MS" panose="020B0603020202020204" charset="0"/>
                <a:cs typeface="Trebuchet MS" panose="020B0603020202020204" charset="0"/>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rebuchet MS" panose="020B0603020202020204" charset="0"/>
                <a:ea typeface="Trebuchet MS" panose="020B0603020202020204" charset="0"/>
                <a:cs typeface="Trebuchet MS" panose="020B060302020202020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rebuchet MS" panose="020B0603020202020204" charset="0"/>
                <a:ea typeface="Trebuchet MS" panose="020B0603020202020204" charset="0"/>
                <a:cs typeface="Trebuchet MS" panose="020B0603020202020204" charset="0"/>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Trebuchet MS" panose="020B0603020202020204" charset="0"/>
          <a:ea typeface="Trebuchet MS" panose="020B0603020202020204" charset="0"/>
          <a:cs typeface="Trebuchet MS" panose="020B060302020202020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rebuchet MS" panose="020B0603020202020204" charset="0"/>
          <a:ea typeface="Trebuchet MS" panose="020B0603020202020204" charset="0"/>
          <a:cs typeface="Trebuchet MS" panose="020B060302020202020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rebuchet MS" panose="020B0603020202020204" charset="0"/>
          <a:ea typeface="Trebuchet MS" panose="020B0603020202020204" charset="0"/>
          <a:cs typeface="Trebuchet MS" panose="020B060302020202020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rebuchet MS" panose="020B0603020202020204" charset="0"/>
          <a:ea typeface="Trebuchet MS" panose="020B0603020202020204" charset="0"/>
          <a:cs typeface="Trebuchet MS" panose="020B060302020202020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charset="0"/>
          <a:ea typeface="Trebuchet MS" panose="020B0603020202020204" charset="0"/>
          <a:cs typeface="Trebuchet MS" panose="020B060302020202020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rebuchet MS" panose="020B0603020202020204" charset="0"/>
          <a:ea typeface="Trebuchet MS" panose="020B0603020202020204" charset="0"/>
          <a:cs typeface="Trebuchet MS" panose="020B060302020202020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p>
            <a:r>
              <a:rPr lang="en-US" b="1"/>
              <a:t>CASE STUDY</a:t>
            </a:r>
            <a:endParaRPr lang="en-US" b="1"/>
          </a:p>
        </p:txBody>
      </p:sp>
      <p:sp>
        <p:nvSpPr>
          <p:cNvPr id="3" name="Subtitle 2"/>
          <p:cNvSpPr>
            <a:spLocks noGrp="1"/>
          </p:cNvSpPr>
          <p:nvPr>
            <p:ph type="subTitle" idx="1"/>
          </p:nvPr>
        </p:nvSpPr>
        <p:spPr/>
        <p:txBody>
          <a:bodyPr/>
          <a:p>
            <a:r>
              <a:rPr lang="en-US"/>
              <a:t>Prof Patrick Chanda</a:t>
            </a:r>
            <a:endParaRPr lang="en-US"/>
          </a:p>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778510"/>
          </a:xfrm>
        </p:spPr>
        <p:txBody>
          <a:bodyPr>
            <a:noAutofit/>
          </a:bodyPr>
          <a:p>
            <a:r>
              <a:rPr lang="en-US" altLang="en-US" sz="3600" b="1"/>
              <a:t>What is the difference between Monitoring and Supervision? </a:t>
            </a:r>
            <a:endParaRPr lang="en-US" altLang="en-US" sz="3600" b="1"/>
          </a:p>
        </p:txBody>
      </p:sp>
      <p:sp>
        <p:nvSpPr>
          <p:cNvPr id="3" name="Content Placeholder 2"/>
          <p:cNvSpPr>
            <a:spLocks noGrp="1"/>
          </p:cNvSpPr>
          <p:nvPr>
            <p:ph idx="1"/>
          </p:nvPr>
        </p:nvSpPr>
        <p:spPr>
          <a:xfrm>
            <a:off x="838200" y="1242060"/>
            <a:ext cx="10515600" cy="4935220"/>
          </a:xfrm>
        </p:spPr>
        <p:txBody>
          <a:bodyPr>
            <a:noAutofit/>
          </a:bodyPr>
          <a:p>
            <a:pPr marL="19685" indent="12065">
              <a:buNone/>
            </a:pPr>
            <a:r>
              <a:rPr lang="en-US" altLang="en-US" b="1"/>
              <a:t>Monitoring</a:t>
            </a:r>
            <a:endParaRPr lang="en-US" altLang="en-US"/>
          </a:p>
          <a:p>
            <a:pPr marL="19685" indent="12065">
              <a:buNone/>
            </a:pPr>
            <a:r>
              <a:rPr lang="en-US" altLang="en-US"/>
              <a:t>Monitoring refers to the systematic and continuous collection, analysis, and use of information to track the progress of a project or program against planned objectives (Patton, 2020). It involves regular data collection and assessment of key performance indicators to ensure that activities are being implemented as intended (Kusek &amp; Rist, 2021). Monitoring helps identify potential issues early, allowing for timely adjustments to enhance efficiency and effectiveness (World Health Organization [WHO], 2018).</a:t>
            </a: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778510"/>
          </a:xfrm>
        </p:spPr>
        <p:txBody>
          <a:bodyPr>
            <a:noAutofit/>
          </a:bodyPr>
          <a:p>
            <a:r>
              <a:rPr lang="en-US" altLang="en-US" sz="3600" b="1"/>
              <a:t>What is the difference between Monitoring and Supervision? </a:t>
            </a:r>
            <a:endParaRPr lang="en-US" altLang="en-US" sz="3600" b="1"/>
          </a:p>
        </p:txBody>
      </p:sp>
      <p:sp>
        <p:nvSpPr>
          <p:cNvPr id="3" name="Content Placeholder 2"/>
          <p:cNvSpPr>
            <a:spLocks noGrp="1"/>
          </p:cNvSpPr>
          <p:nvPr>
            <p:ph idx="1"/>
          </p:nvPr>
        </p:nvSpPr>
        <p:spPr>
          <a:xfrm>
            <a:off x="917575" y="1503680"/>
            <a:ext cx="10515600" cy="4935220"/>
          </a:xfrm>
        </p:spPr>
        <p:txBody>
          <a:bodyPr>
            <a:noAutofit/>
          </a:bodyPr>
          <a:p>
            <a:pPr marL="19685" indent="12065">
              <a:buNone/>
            </a:pPr>
            <a:r>
              <a:rPr lang="en-US" altLang="en-US" b="1"/>
              <a:t>Supervision</a:t>
            </a:r>
            <a:endParaRPr lang="en-US" altLang="en-US" b="1"/>
          </a:p>
          <a:p>
            <a:pPr marL="19685" indent="12065">
              <a:buNone/>
            </a:pPr>
            <a:r>
              <a:rPr lang="en-US" altLang="en-US"/>
              <a:t>Supervision, on the other hand, involves overseeing and guiding the performance of individuals or teams to ensure that tasks are completed correctly and efficiently (Armstrong, 2019). It includes providing support, training, and feedback to enhance the performance and professional development of staff (Roberts &amp; Russell, 2022). Supervision is often more interactive and involves direct engagement with personnel to address challenges, offer mentorship, and maintain quality standards (Miller, 2021).</a:t>
            </a: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778510"/>
          </a:xfrm>
        </p:spPr>
        <p:txBody>
          <a:bodyPr>
            <a:noAutofit/>
          </a:bodyPr>
          <a:p>
            <a:r>
              <a:rPr lang="en-US" altLang="en-US" sz="3600" b="1"/>
              <a:t>What is the difference between Monitoring and Supervision? </a:t>
            </a:r>
            <a:endParaRPr lang="en-US" altLang="en-US" sz="3600" b="1"/>
          </a:p>
        </p:txBody>
      </p:sp>
      <p:sp>
        <p:nvSpPr>
          <p:cNvPr id="3" name="Content Placeholder 2"/>
          <p:cNvSpPr>
            <a:spLocks noGrp="1"/>
          </p:cNvSpPr>
          <p:nvPr>
            <p:ph idx="1"/>
          </p:nvPr>
        </p:nvSpPr>
        <p:spPr>
          <a:xfrm>
            <a:off x="917575" y="1503680"/>
            <a:ext cx="10515600" cy="4935220"/>
          </a:xfrm>
        </p:spPr>
        <p:txBody>
          <a:bodyPr>
            <a:noAutofit/>
          </a:bodyPr>
          <a:p>
            <a:pPr marL="19685" indent="12065">
              <a:buNone/>
            </a:pPr>
            <a:r>
              <a:rPr lang="en-US" altLang="en-US" b="1"/>
              <a:t>Key Differences</a:t>
            </a:r>
            <a:endParaRPr lang="en-US" altLang="en-US" b="1"/>
          </a:p>
          <a:p>
            <a:pPr marL="19685" indent="12065">
              <a:buNone/>
            </a:pPr>
            <a:r>
              <a:rPr lang="en-US" altLang="en-US" b="1"/>
              <a:t>Purpose:</a:t>
            </a:r>
            <a:r>
              <a:rPr lang="en-US" altLang="en-US"/>
              <a:t> Monitoring focuses on tracking progress towards objectives, while supervision emphasizes supporting and guiding individuals or teams.</a:t>
            </a:r>
            <a:endParaRPr lang="en-US" altLang="en-US"/>
          </a:p>
          <a:p>
            <a:pPr marL="19685" indent="12065">
              <a:buNone/>
            </a:pPr>
            <a:r>
              <a:rPr lang="en-US" altLang="en-US" b="1"/>
              <a:t>Scope:</a:t>
            </a:r>
            <a:r>
              <a:rPr lang="en-US" altLang="en-US"/>
              <a:t> Monitoring is more about data and performance parameters, whereas supervision involves interpersonal management and leadership.</a:t>
            </a:r>
            <a:endParaRPr lang="en-US" altLang="en-US"/>
          </a:p>
          <a:p>
            <a:pPr marL="19685" indent="12065">
              <a:buNone/>
            </a:pPr>
            <a:r>
              <a:rPr lang="en-US" altLang="en-US" b="1"/>
              <a:t>Approach:</a:t>
            </a:r>
            <a:r>
              <a:rPr lang="en-US" altLang="en-US"/>
              <a:t> Monitoring is often systematic and data-driven, while supervision is relational and involves direct interaction (Patton, 2020; Armstrong, 2019).</a:t>
            </a:r>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lgn="ctr">
              <a:buNone/>
            </a:pPr>
            <a:endParaRPr lang="en-US" b="1"/>
          </a:p>
          <a:p>
            <a:pPr marL="0" indent="0" algn="ctr">
              <a:buNone/>
            </a:pPr>
            <a:endParaRPr lang="en-US" b="1"/>
          </a:p>
          <a:p>
            <a:pPr marL="0" indent="0" algn="ctr">
              <a:buNone/>
            </a:pPr>
            <a:endParaRPr lang="en-US" b="1"/>
          </a:p>
          <a:p>
            <a:pPr marL="0" indent="0" algn="ctr">
              <a:buNone/>
            </a:pPr>
            <a:r>
              <a:rPr lang="en-US" b="1"/>
              <a:t>DISCUSSION</a:t>
            </a:r>
            <a:endParaRPr lang="en-US"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What is It?</a:t>
            </a:r>
            <a:endParaRPr lang="en-US" b="1"/>
          </a:p>
        </p:txBody>
      </p:sp>
      <p:sp>
        <p:nvSpPr>
          <p:cNvPr id="3" name="Content Placeholder 2"/>
          <p:cNvSpPr>
            <a:spLocks noGrp="1"/>
          </p:cNvSpPr>
          <p:nvPr>
            <p:ph idx="1"/>
          </p:nvPr>
        </p:nvSpPr>
        <p:spPr>
          <a:xfrm>
            <a:off x="838200" y="1575435"/>
            <a:ext cx="10515600" cy="4601845"/>
          </a:xfrm>
        </p:spPr>
        <p:txBody>
          <a:bodyPr>
            <a:noAutofit/>
          </a:bodyPr>
          <a:p>
            <a:pPr>
              <a:buFont typeface="Wingdings" panose="05000000000000000000" charset="0"/>
              <a:buChar char="q"/>
            </a:pPr>
            <a:r>
              <a:rPr lang="en-US"/>
              <a:t>At Texila American University, a case study is usually based on a journal arcticle, a book chapter or other similar literature.</a:t>
            </a:r>
            <a:endParaRPr lang="en-US"/>
          </a:p>
          <a:p>
            <a:pPr>
              <a:buFont typeface="Wingdings" panose="05000000000000000000" charset="0"/>
              <a:buChar char="q"/>
            </a:pPr>
            <a:r>
              <a:rPr lang="en-US"/>
              <a:t>The PhD case study is intended to </a:t>
            </a:r>
            <a:r>
              <a:rPr lang="en-US" altLang="en-US"/>
              <a:t>identify, summarize, and evaluate the ideas and information the author or publication has presented. </a:t>
            </a:r>
            <a:endParaRPr lang="en-US" altLang="en-US"/>
          </a:p>
          <a:p>
            <a:pPr>
              <a:buFont typeface="Wingdings" panose="05000000000000000000" charset="0"/>
              <a:buChar char="q"/>
            </a:pPr>
            <a:r>
              <a:rPr lang="en-US" altLang="en-US"/>
              <a:t>It is intended to stimulate debate and arguments for or against the content of the article.</a:t>
            </a:r>
            <a:endParaRPr lang="en-US" altLang="en-US"/>
          </a:p>
          <a:p>
            <a:pPr>
              <a:buFont typeface="Wingdings" panose="05000000000000000000" charset="0"/>
              <a:buChar char="q"/>
            </a:pPr>
            <a:r>
              <a:rPr lang="en-US" altLang="en-US"/>
              <a:t>It is not merely answering the accompanying question but rather finding evidence in support of, or against the contents of the article by reviewing relevant literature</a:t>
            </a: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General Approach</a:t>
            </a:r>
            <a:endParaRPr lang="en-US" b="1"/>
          </a:p>
        </p:txBody>
      </p:sp>
      <p:sp>
        <p:nvSpPr>
          <p:cNvPr id="3" name="Content Placeholder 2"/>
          <p:cNvSpPr>
            <a:spLocks noGrp="1"/>
          </p:cNvSpPr>
          <p:nvPr>
            <p:ph idx="1"/>
          </p:nvPr>
        </p:nvSpPr>
        <p:spPr>
          <a:xfrm>
            <a:off x="838200" y="1433195"/>
            <a:ext cx="10515600" cy="4744085"/>
          </a:xfrm>
        </p:spPr>
        <p:txBody>
          <a:bodyPr>
            <a:normAutofit fontScale="80000"/>
          </a:bodyPr>
          <a:p>
            <a:pPr marL="0" indent="0">
              <a:buNone/>
            </a:pPr>
            <a:r>
              <a:rPr lang="en-US" altLang="en-US" b="1"/>
              <a:t>Evaluate Quality </a:t>
            </a:r>
            <a:endParaRPr lang="en-US" altLang="en-US" b="1"/>
          </a:p>
          <a:p>
            <a:pPr>
              <a:buFont typeface="Wingdings" panose="05000000000000000000" charset="0"/>
              <a:buChar char="q"/>
            </a:pPr>
            <a:r>
              <a:rPr lang="en-US" altLang="en-US"/>
              <a:t>Perform a critical appraisal of the article being reviewed</a:t>
            </a:r>
            <a:endParaRPr lang="en-US" altLang="en-US"/>
          </a:p>
          <a:p>
            <a:pPr>
              <a:buFont typeface="Wingdings" panose="05000000000000000000" charset="0"/>
              <a:buChar char="q"/>
            </a:pPr>
            <a:r>
              <a:rPr lang="en-US" altLang="en-US"/>
              <a:t>Pay particular attention to, and assess the methodology, findings, and Conclusions. </a:t>
            </a:r>
            <a:endParaRPr lang="en-US" altLang="en-US"/>
          </a:p>
          <a:p>
            <a:pPr>
              <a:buFont typeface="Wingdings" panose="05000000000000000000" charset="0"/>
              <a:buChar char="q"/>
            </a:pPr>
            <a:r>
              <a:rPr lang="en-US" altLang="en-US"/>
              <a:t>This helps identify strengths and weaknesses in the research.</a:t>
            </a:r>
            <a:endParaRPr lang="en-US" altLang="en-US"/>
          </a:p>
          <a:p>
            <a:pPr marL="0" indent="0">
              <a:buNone/>
            </a:pPr>
            <a:r>
              <a:rPr lang="en-US" altLang="en-US" b="1"/>
              <a:t>Identify Gaps </a:t>
            </a:r>
            <a:endParaRPr lang="en-US" altLang="en-US" b="1"/>
          </a:p>
          <a:p>
            <a:pPr>
              <a:buFont typeface="Wingdings" panose="05000000000000000000" charset="0"/>
              <a:buChar char="q"/>
            </a:pPr>
            <a:r>
              <a:rPr lang="en-US" altLang="en-US"/>
              <a:t>Identify gaps in the literature that need further investigation, which can guide future research directions.</a:t>
            </a:r>
            <a:endParaRPr lang="en-US" altLang="en-US"/>
          </a:p>
          <a:p>
            <a:pPr marL="0" indent="0">
              <a:buNone/>
            </a:pPr>
            <a:r>
              <a:rPr lang="en-US" altLang="en-US" b="1"/>
              <a:t>Contextualize the findings</a:t>
            </a:r>
            <a:r>
              <a:rPr lang="en-US" altLang="en-US"/>
              <a:t> </a:t>
            </a:r>
            <a:endParaRPr lang="en-US" altLang="en-US"/>
          </a:p>
          <a:p>
            <a:pPr>
              <a:buFont typeface="Wingdings" panose="05000000000000000000" charset="0"/>
              <a:buChar char="q"/>
            </a:pPr>
            <a:r>
              <a:rPr lang="en-US" altLang="en-US"/>
              <a:t>Discuss how the findings relate to similar studies on the subject. This shows how different pieces of research relate to one another, contributing to a broader conversation in the field.</a:t>
            </a:r>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b="1"/>
              <a:t>Criteria of Assessment</a:t>
            </a:r>
            <a:endParaRPr lang="en-US" altLang="en-US" b="1"/>
          </a:p>
        </p:txBody>
      </p:sp>
      <p:sp>
        <p:nvSpPr>
          <p:cNvPr id="3" name="Content Placeholder 2"/>
          <p:cNvSpPr>
            <a:spLocks noGrp="1"/>
          </p:cNvSpPr>
          <p:nvPr>
            <p:ph idx="1"/>
          </p:nvPr>
        </p:nvSpPr>
        <p:spPr/>
        <p:txBody>
          <a:bodyPr>
            <a:normAutofit lnSpcReduction="20000"/>
          </a:bodyPr>
          <a:p>
            <a:pPr>
              <a:buFont typeface="Wingdings" panose="05000000000000000000" charset="0"/>
              <a:buChar char="q"/>
            </a:pPr>
            <a:r>
              <a:rPr lang="en-US" altLang="en-US"/>
              <a:t>Evidence of adequate and appropriate background reading</a:t>
            </a:r>
            <a:endParaRPr lang="en-US" altLang="en-US"/>
          </a:p>
          <a:p>
            <a:pPr>
              <a:buFont typeface="Wingdings" panose="05000000000000000000" charset="0"/>
              <a:buChar char="q"/>
            </a:pPr>
            <a:r>
              <a:rPr lang="en-US" altLang="en-US"/>
              <a:t>Clear statement of aims and relevant selection of content</a:t>
            </a:r>
            <a:endParaRPr lang="en-US" altLang="en-US"/>
          </a:p>
          <a:p>
            <a:pPr>
              <a:buFont typeface="Wingdings" panose="05000000000000000000" charset="0"/>
              <a:buChar char="q"/>
            </a:pPr>
            <a:r>
              <a:rPr lang="en-US" altLang="en-US"/>
              <a:t>Sensible planning and organization</a:t>
            </a:r>
            <a:endParaRPr lang="en-US" altLang="en-US"/>
          </a:p>
          <a:p>
            <a:pPr>
              <a:buFont typeface="Wingdings" panose="05000000000000000000" charset="0"/>
              <a:buChar char="q"/>
            </a:pPr>
            <a:r>
              <a:rPr lang="en-US" altLang="en-US"/>
              <a:t>Evidence of systematic thought and argument</a:t>
            </a:r>
            <a:endParaRPr lang="en-US" altLang="en-US"/>
          </a:p>
          <a:p>
            <a:pPr>
              <a:buFont typeface="Wingdings" panose="05000000000000000000" charset="0"/>
              <a:buChar char="q"/>
            </a:pPr>
            <a:r>
              <a:rPr lang="en-US" altLang="en-US"/>
              <a:t>Clarity of expression</a:t>
            </a:r>
            <a:endParaRPr lang="en-US" altLang="en-US"/>
          </a:p>
          <a:p>
            <a:pPr>
              <a:buFont typeface="Wingdings" panose="05000000000000000000" charset="0"/>
              <a:buChar char="q"/>
            </a:pPr>
            <a:r>
              <a:rPr lang="en-US" altLang="en-US"/>
              <a:t>Careful presentation (e.g. accurate typing and proof-reading, helpful diagrams, etc.)</a:t>
            </a:r>
            <a:endParaRPr lang="en-US" altLang="en-US"/>
          </a:p>
          <a:p>
            <a:pPr>
              <a:buFont typeface="Wingdings" panose="05000000000000000000" charset="0"/>
              <a:buChar char="q"/>
            </a:pPr>
            <a:r>
              <a:rPr lang="en-US" altLang="en-US"/>
              <a:t>Observation of conventions of academic writing, including referencing. </a:t>
            </a:r>
            <a:endParaRPr lang="en-US" altLang="en-US"/>
          </a:p>
          <a:p>
            <a:pPr>
              <a:buFont typeface="Wingdings" panose="05000000000000000000" charset="0"/>
              <a:buChar char="q"/>
            </a:pPr>
            <a:r>
              <a:rPr lang="en-US" altLang="en-US"/>
              <a:t>Observation of length requirements</a:t>
            </a:r>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Writing/Answering the PhD Case Study</a:t>
            </a:r>
            <a:endParaRPr lang="en-US" b="1"/>
          </a:p>
        </p:txBody>
      </p:sp>
      <p:sp>
        <p:nvSpPr>
          <p:cNvPr id="3" name="Content Placeholder 2"/>
          <p:cNvSpPr>
            <a:spLocks noGrp="1"/>
          </p:cNvSpPr>
          <p:nvPr>
            <p:ph idx="1"/>
          </p:nvPr>
        </p:nvSpPr>
        <p:spPr/>
        <p:txBody>
          <a:bodyPr>
            <a:normAutofit/>
          </a:bodyPr>
          <a:p>
            <a:pPr>
              <a:buFont typeface="Wingdings" panose="05000000000000000000" charset="0"/>
              <a:buChar char="q"/>
            </a:pPr>
            <a:r>
              <a:rPr lang="en-US" altLang="en-US"/>
              <a:t>The case study assignment usually has leading questions on the publication being reviewed.</a:t>
            </a:r>
            <a:endParaRPr lang="en-US" altLang="en-US"/>
          </a:p>
          <a:p>
            <a:pPr>
              <a:buFont typeface="Wingdings" panose="05000000000000000000" charset="0"/>
              <a:buChar char="q"/>
            </a:pPr>
            <a:r>
              <a:rPr lang="en-US" altLang="en-US"/>
              <a:t>However, the principles established in the previous slides must be followed.</a:t>
            </a:r>
            <a:endParaRPr lang="en-US" altLang="en-US"/>
          </a:p>
          <a:p>
            <a:pPr>
              <a:buFont typeface="Wingdings" panose="05000000000000000000" charset="0"/>
              <a:buChar char="q"/>
            </a:pPr>
            <a:r>
              <a:rPr lang="en-US" altLang="en-US"/>
              <a:t>Pay attention to:</a:t>
            </a:r>
            <a:endParaRPr lang="en-US" altLang="en-US"/>
          </a:p>
          <a:p>
            <a:pPr marL="681355" indent="-457200">
              <a:buFont typeface="Wingdings" panose="05000000000000000000" charset="0"/>
              <a:buChar char="§"/>
            </a:pPr>
            <a:r>
              <a:rPr lang="en-US" altLang="en-US"/>
              <a:t>Grammar and punctuation </a:t>
            </a:r>
            <a:endParaRPr lang="en-US" altLang="en-US"/>
          </a:p>
          <a:p>
            <a:pPr marL="681355" indent="-457200">
              <a:buFont typeface="Wingdings" panose="05000000000000000000" charset="0"/>
              <a:buChar char="§"/>
            </a:pPr>
            <a:r>
              <a:rPr lang="en-US" altLang="en-US"/>
              <a:t>Organization, logical development and flow of the ideas and write up</a:t>
            </a: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Suggested Basic Structure</a:t>
            </a:r>
            <a:endParaRPr lang="en-US" b="1"/>
          </a:p>
        </p:txBody>
      </p:sp>
      <p:sp>
        <p:nvSpPr>
          <p:cNvPr id="3" name="Content Placeholder 2"/>
          <p:cNvSpPr>
            <a:spLocks noGrp="1"/>
          </p:cNvSpPr>
          <p:nvPr>
            <p:ph idx="1"/>
          </p:nvPr>
        </p:nvSpPr>
        <p:spPr/>
        <p:txBody>
          <a:bodyPr>
            <a:normAutofit/>
          </a:bodyPr>
          <a:p>
            <a:pPr marL="0" indent="0">
              <a:buNone/>
            </a:pPr>
            <a:r>
              <a:rPr lang="en-US" altLang="en-US" b="1"/>
              <a:t>1. Cover Page</a:t>
            </a:r>
            <a:endParaRPr lang="en-US" altLang="en-US"/>
          </a:p>
          <a:p>
            <a:pPr marL="0" indent="0">
              <a:buNone/>
            </a:pPr>
            <a:r>
              <a:rPr lang="en-US" altLang="en-US"/>
              <a:t>Must include:</a:t>
            </a:r>
            <a:endParaRPr lang="en-US" altLang="en-US"/>
          </a:p>
          <a:p>
            <a:pPr>
              <a:buFont typeface="Wingdings" panose="05000000000000000000" charset="0"/>
              <a:buChar char="q"/>
            </a:pPr>
            <a:r>
              <a:rPr lang="en-US" altLang="en-US"/>
              <a:t>Title of the case study</a:t>
            </a:r>
            <a:endParaRPr lang="en-US" altLang="en-US"/>
          </a:p>
          <a:p>
            <a:pPr>
              <a:buFont typeface="Wingdings" panose="05000000000000000000" charset="0"/>
              <a:buChar char="q"/>
            </a:pPr>
            <a:r>
              <a:rPr lang="en-US" altLang="en-US"/>
              <a:t>Course name and code</a:t>
            </a:r>
            <a:endParaRPr lang="en-US" altLang="en-US"/>
          </a:p>
          <a:p>
            <a:pPr>
              <a:buFont typeface="Wingdings" panose="05000000000000000000" charset="0"/>
              <a:buChar char="q"/>
            </a:pPr>
            <a:r>
              <a:rPr lang="en-US" altLang="en-US"/>
              <a:t>Name of author</a:t>
            </a:r>
            <a:endParaRPr lang="en-US" altLang="en-US"/>
          </a:p>
          <a:p>
            <a:pPr marL="0" indent="0">
              <a:buFont typeface="Trebuchet MS" panose="020B0603020202020204" charset="0"/>
              <a:buNone/>
            </a:pPr>
            <a:r>
              <a:rPr lang="en-US" altLang="en-US" b="1"/>
              <a:t>2. Abstract (optional)</a:t>
            </a:r>
            <a:endParaRPr lang="en-US" altLang="en-US"/>
          </a:p>
          <a:p>
            <a:pPr>
              <a:buFont typeface="Wingdings" panose="05000000000000000000" charset="0"/>
              <a:buChar char="q"/>
            </a:pPr>
            <a:r>
              <a:rPr lang="en-US" altLang="en-US"/>
              <a:t> A brief summary of what the work is about</a:t>
            </a: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Basic Structure</a:t>
            </a:r>
            <a:endParaRPr lang="en-US" b="1"/>
          </a:p>
        </p:txBody>
      </p:sp>
      <p:sp>
        <p:nvSpPr>
          <p:cNvPr id="3" name="Content Placeholder 2"/>
          <p:cNvSpPr>
            <a:spLocks noGrp="1"/>
          </p:cNvSpPr>
          <p:nvPr>
            <p:ph idx="1"/>
          </p:nvPr>
        </p:nvSpPr>
        <p:spPr/>
        <p:txBody>
          <a:bodyPr>
            <a:normAutofit lnSpcReduction="10000"/>
          </a:bodyPr>
          <a:p>
            <a:pPr marL="0" indent="0">
              <a:buNone/>
            </a:pPr>
            <a:r>
              <a:rPr lang="en-US" altLang="en-US" b="1"/>
              <a:t>3. Table of Contents</a:t>
            </a:r>
            <a:endParaRPr lang="en-US" altLang="en-US" b="1"/>
          </a:p>
          <a:p>
            <a:pPr marL="0" indent="0">
              <a:buNone/>
            </a:pPr>
            <a:r>
              <a:rPr lang="en-US" altLang="en-US" b="1"/>
              <a:t>4. Introduction</a:t>
            </a:r>
            <a:endParaRPr lang="en-US" altLang="en-US" b="1"/>
          </a:p>
          <a:p>
            <a:pPr marL="738505" indent="-457200">
              <a:buFont typeface="Wingdings" panose="05000000000000000000" charset="0"/>
              <a:buChar char="§"/>
            </a:pPr>
            <a:r>
              <a:rPr lang="en-US" altLang="en-US"/>
              <a:t>A  brief explanation of what the work is about</a:t>
            </a:r>
            <a:endParaRPr lang="en-US" altLang="en-US"/>
          </a:p>
          <a:p>
            <a:pPr marL="31115" indent="-31115">
              <a:buNone/>
            </a:pPr>
            <a:r>
              <a:rPr lang="en-US" altLang="en-US" b="1"/>
              <a:t>5. Main Body</a:t>
            </a:r>
            <a:endParaRPr lang="en-US" altLang="en-US"/>
          </a:p>
          <a:p>
            <a:pPr marL="784225" indent="-457200">
              <a:buFont typeface="Wingdings" panose="05000000000000000000" charset="0"/>
              <a:buChar char="§"/>
            </a:pPr>
            <a:r>
              <a:rPr lang="en-US" altLang="en-US">
                <a:sym typeface="+mn-ea"/>
              </a:rPr>
              <a:t>The main text body of your case study</a:t>
            </a:r>
            <a:endParaRPr lang="en-US" altLang="en-US">
              <a:sym typeface="+mn-ea"/>
            </a:endParaRPr>
          </a:p>
          <a:p>
            <a:pPr marL="784225" indent="-457200">
              <a:buFont typeface="Wingdings" panose="05000000000000000000" charset="0"/>
              <a:buChar char="§"/>
            </a:pPr>
            <a:r>
              <a:rPr lang="en-US" altLang="en-US"/>
              <a:t>Contains arguments or responses based on the questions asked</a:t>
            </a:r>
            <a:endParaRPr lang="en-US" altLang="en-US"/>
          </a:p>
          <a:p>
            <a:pPr marL="19685" indent="-19685">
              <a:buNone/>
            </a:pPr>
            <a:r>
              <a:rPr lang="en-US" altLang="en-US" b="1"/>
              <a:t>6. Conclusion</a:t>
            </a:r>
            <a:endParaRPr lang="en-US" altLang="en-US" b="1"/>
          </a:p>
          <a:p>
            <a:pPr marL="19685" indent="-19685">
              <a:buNone/>
            </a:pPr>
            <a:r>
              <a:rPr lang="en-US" altLang="en-US" b="1"/>
              <a:t>7. References</a:t>
            </a:r>
            <a:endParaRPr lang="en-US" altLang="en-US"/>
          </a:p>
          <a:p>
            <a:pPr marL="19685" indent="12065">
              <a:buNone/>
            </a:pPr>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778510"/>
          </a:xfrm>
        </p:spPr>
        <p:txBody>
          <a:bodyPr/>
          <a:p>
            <a:r>
              <a:rPr lang="en-US" b="1"/>
              <a:t>Referencing</a:t>
            </a:r>
            <a:endParaRPr lang="en-US" b="1"/>
          </a:p>
        </p:txBody>
      </p:sp>
      <p:sp>
        <p:nvSpPr>
          <p:cNvPr id="3" name="Content Placeholder 2"/>
          <p:cNvSpPr>
            <a:spLocks noGrp="1"/>
          </p:cNvSpPr>
          <p:nvPr>
            <p:ph idx="1"/>
          </p:nvPr>
        </p:nvSpPr>
        <p:spPr>
          <a:xfrm>
            <a:off x="838200" y="1242060"/>
            <a:ext cx="10515600" cy="4935220"/>
          </a:xfrm>
        </p:spPr>
        <p:txBody>
          <a:bodyPr/>
          <a:p>
            <a:pPr marL="19685" indent="12065">
              <a:buNone/>
            </a:pPr>
            <a:r>
              <a:rPr lang="en-US" altLang="en-US" sz="2400"/>
              <a:t>At Texila, we recommend the APA (American Psychological Association) style of referencing.</a:t>
            </a:r>
            <a:endParaRPr lang="en-US" altLang="en-US" sz="2400"/>
          </a:p>
          <a:p>
            <a:pPr marL="19685" indent="12065">
              <a:buNone/>
            </a:pPr>
            <a:r>
              <a:rPr lang="en-US" altLang="en-US" sz="2400" b="1"/>
              <a:t>Examples:</a:t>
            </a:r>
            <a:endParaRPr lang="en-US" altLang="en-US" sz="2400" b="1"/>
          </a:p>
          <a:p>
            <a:pPr marL="19685" indent="12065">
              <a:buNone/>
            </a:pPr>
            <a:r>
              <a:rPr lang="en-US" altLang="en-US" sz="2400" b="1"/>
              <a:t>One author</a:t>
            </a:r>
            <a:r>
              <a:rPr lang="en-US" altLang="en-US" sz="2400"/>
              <a:t> </a:t>
            </a:r>
            <a:endParaRPr lang="en-US" altLang="en-US" sz="2400"/>
          </a:p>
          <a:p>
            <a:pPr marL="19685" indent="12065">
              <a:buNone/>
            </a:pPr>
            <a:r>
              <a:rPr lang="en-US" altLang="en-US" sz="2400"/>
              <a:t>In references: Spring, J. H. (2009). Globalization of education: An introduction. Routledge.</a:t>
            </a:r>
            <a:endParaRPr lang="en-US" altLang="en-US" sz="2400"/>
          </a:p>
          <a:p>
            <a:pPr marL="19685" indent="12065">
              <a:buNone/>
            </a:pPr>
            <a:r>
              <a:rPr lang="en-US" altLang="en-US" sz="2400"/>
              <a:t>In text citation: (Spring, 2009)</a:t>
            </a:r>
            <a:endParaRPr lang="en-US" altLang="en-US" sz="2400"/>
          </a:p>
          <a:p>
            <a:pPr marL="19685" indent="12065">
              <a:buNone/>
            </a:pPr>
            <a:r>
              <a:rPr lang="en-US" altLang="en-US" sz="2400" b="1"/>
              <a:t>Two or more authors</a:t>
            </a:r>
            <a:endParaRPr lang="en-US" altLang="en-US" sz="2400"/>
          </a:p>
          <a:p>
            <a:pPr marL="19685" indent="12065">
              <a:buNone/>
            </a:pPr>
            <a:r>
              <a:rPr lang="en-US" altLang="en-US" sz="2400"/>
              <a:t>In references: Everitt, B. S., &amp; Hothorn, T. (2010). A handbook of statistical analyses using R (2nd ed.). Taylor and Francis.</a:t>
            </a:r>
            <a:endParaRPr lang="en-US" altLang="en-US" sz="2400"/>
          </a:p>
          <a:p>
            <a:pPr marL="19685" indent="12065">
              <a:buNone/>
            </a:pPr>
            <a:r>
              <a:rPr lang="en-US" altLang="en-US" sz="2400">
                <a:sym typeface="+mn-ea"/>
              </a:rPr>
              <a:t>In text citation: </a:t>
            </a:r>
            <a:r>
              <a:rPr lang="en-US" altLang="en-US" sz="2400"/>
              <a:t>(Everitt &amp; Hothorn, 2010)</a:t>
            </a:r>
            <a:endParaRPr lang="en-US" alt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778510"/>
          </a:xfrm>
        </p:spPr>
        <p:txBody>
          <a:bodyPr/>
          <a:p>
            <a:r>
              <a:rPr lang="en-US" b="1"/>
              <a:t>Referencing</a:t>
            </a:r>
            <a:endParaRPr lang="en-US" b="1"/>
          </a:p>
        </p:txBody>
      </p:sp>
      <p:sp>
        <p:nvSpPr>
          <p:cNvPr id="3" name="Content Placeholder 2"/>
          <p:cNvSpPr>
            <a:spLocks noGrp="1"/>
          </p:cNvSpPr>
          <p:nvPr>
            <p:ph idx="1"/>
          </p:nvPr>
        </p:nvSpPr>
        <p:spPr>
          <a:xfrm>
            <a:off x="838200" y="1242060"/>
            <a:ext cx="10515600" cy="4935220"/>
          </a:xfrm>
        </p:spPr>
        <p:txBody>
          <a:bodyPr>
            <a:noAutofit/>
          </a:bodyPr>
          <a:p>
            <a:pPr marL="19685" indent="12065">
              <a:buNone/>
            </a:pPr>
            <a:r>
              <a:rPr lang="en-US" altLang="en-US" b="1"/>
              <a:t>Book chapter</a:t>
            </a:r>
            <a:endParaRPr lang="en-US" altLang="en-US"/>
          </a:p>
          <a:p>
            <a:pPr marL="19685" indent="12065">
              <a:buNone/>
            </a:pPr>
            <a:r>
              <a:rPr lang="en-US" altLang="en-US"/>
              <a:t>In references: Curtis, J., &amp; Seyd, B. (2003). Is there a crisis of political participation? In A. Park, J. Curtice, K. Thomson, L. Jarvis, &amp; C. Bromley (Eds.), British social attitudes: The 20th report; Continuity and change over two decades (pp. 93–107). Sage.</a:t>
            </a:r>
            <a:endParaRPr lang="en-US" altLang="en-US"/>
          </a:p>
          <a:p>
            <a:pPr marL="19685" indent="12065">
              <a:buNone/>
            </a:pPr>
            <a:r>
              <a:rPr lang="en-US" altLang="en-US">
                <a:sym typeface="Trebuchet MS" panose="020B0603020202020204" charset="0"/>
              </a:rPr>
              <a:t>In text citation: </a:t>
            </a:r>
            <a:r>
              <a:rPr lang="en-US" altLang="en-US">
                <a:sym typeface="+mn-ea"/>
              </a:rPr>
              <a:t>(Curtis &amp; Seyd, 2003)</a:t>
            </a:r>
            <a:endParaRPr lang="en-US" altLang="en-US"/>
          </a:p>
          <a:p>
            <a:pPr marL="19685" indent="12065">
              <a:buNone/>
            </a:pPr>
            <a:r>
              <a:rPr lang="en-US" altLang="en-US" b="1"/>
              <a:t>Journal article</a:t>
            </a:r>
            <a:endParaRPr lang="en-US" altLang="en-US" b="1"/>
          </a:p>
          <a:p>
            <a:pPr marL="19685" indent="12065">
              <a:buNone/>
            </a:pPr>
            <a:r>
              <a:rPr lang="en-US" altLang="en-US"/>
              <a:t>In references: Ball, S. J. (2015). Policy actors/policy subjects. Journal of Education Policy, 30(4), 467–467.</a:t>
            </a:r>
            <a:endParaRPr lang="en-US" altLang="en-US"/>
          </a:p>
          <a:p>
            <a:pPr marL="19685" indent="12065">
              <a:buNone/>
            </a:pPr>
            <a:r>
              <a:rPr lang="en-US" altLang="en-US">
                <a:sym typeface="Trebuchet MS" panose="020B0603020202020204" charset="0"/>
              </a:rPr>
              <a:t>In text citation: (Ball, 2015)</a:t>
            </a:r>
            <a:endParaRPr lang="en-US" altLang="en-US">
              <a:sym typeface="Trebuchet MS" panose="020B060302020202020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Trebuchet MS"/>
        <a:font script="Hebr" typeface="Trebuchet MS"/>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rebuchet MS"/>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Trebuchet MS"/>
        <a:font script="Hebr" typeface="Trebuchet MS"/>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rebuchet MS"/>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Trebuchet MS"/>
        <a:font script="Hebr" typeface="Trebuchet MS"/>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rebuchet MS"/>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4843</Words>
  <Application>WPS Presentation</Application>
  <PresentationFormat>Widescreen</PresentationFormat>
  <Paragraphs>105</Paragraphs>
  <Slides>13</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13</vt:i4>
      </vt:variant>
    </vt:vector>
  </HeadingPairs>
  <TitlesOfParts>
    <vt:vector size="21" baseType="lpstr">
      <vt:lpstr>Arial</vt:lpstr>
      <vt:lpstr>SimSun</vt:lpstr>
      <vt:lpstr>Wingdings</vt:lpstr>
      <vt:lpstr>Trebuchet MS</vt:lpstr>
      <vt:lpstr>Wingdings</vt:lpstr>
      <vt:lpstr>Microsoft YaHei</vt:lpstr>
      <vt:lpstr>Arial Unicode MS</vt:lpstr>
      <vt:lpstr>Office Theme</vt:lpstr>
      <vt:lpstr>PhD CASE STUDY</vt:lpstr>
      <vt:lpstr>What is It?</vt:lpstr>
      <vt:lpstr>General Approach</vt:lpstr>
      <vt:lpstr>Criteria of Assessment</vt:lpstr>
      <vt:lpstr>Writing/Answering the PhD Case Study</vt:lpstr>
      <vt:lpstr>Suggested Basic Structure</vt:lpstr>
      <vt:lpstr>Basic Structure</vt:lpstr>
      <vt:lpstr>Referencing</vt:lpstr>
      <vt:lpstr>Referencing</vt:lpstr>
      <vt:lpstr>What is the difference between Monitoring and Supervision? </vt:lpstr>
      <vt:lpstr>What is the difference between Monitoring and Supervision? </vt:lpstr>
      <vt:lpstr>What is the difference between Monitoring and Supervision?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PhD CASE STUDY</dc:title>
  <dc:creator>zml30289</dc:creator>
  <cp:lastModifiedBy>Patrick Chanda</cp:lastModifiedBy>
  <cp:revision>8</cp:revision>
  <dcterms:created xsi:type="dcterms:W3CDTF">2024-11-25T12:41:00Z</dcterms:created>
  <dcterms:modified xsi:type="dcterms:W3CDTF">2025-03-21T13:13:33Z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7A22AC466044442185D64F74A13940AF_13</vt:lpwstr>
  </property>
  <property fmtid="{D5CDD505-2E9C-101B-9397-08002B2CF9AE}" pid="3" name="KSOProductBuildVer">
    <vt:lpwstr>1033-12.2.0.18911</vt:lpwstr>
  </property>
</Properties>
</file>